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1" r:id="rId10"/>
    <p:sldId id="264" r:id="rId11"/>
    <p:sldId id="265" r:id="rId12"/>
    <p:sldId id="266" r:id="rId13"/>
    <p:sldId id="267" r:id="rId14"/>
    <p:sldId id="270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1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4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5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0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4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7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5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02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4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ABA20-C149-422D-A999-554781022C46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9529B-B1B9-4659-9A5E-68E6C3B256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4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globalstrokealliance.com/certificacion/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globalstrokealliance.com/certificacion/" TargetMode="Externa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671084" y="3815639"/>
            <a:ext cx="7116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solidFill>
                  <a:srgbClr val="00B05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P r o c e s o   d e  R e c e r t i f i c a c i </a:t>
            </a:r>
            <a:r>
              <a:rPr lang="es-CO" sz="3200" b="1" dirty="0" err="1" smtClean="0">
                <a:solidFill>
                  <a:srgbClr val="00B05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ó</a:t>
            </a:r>
            <a:r>
              <a:rPr lang="es-CO" sz="3200" b="1" dirty="0" smtClean="0">
                <a:solidFill>
                  <a:srgbClr val="00B05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 n</a:t>
            </a:r>
            <a:endParaRPr lang="en-US" sz="2400" b="1" dirty="0">
              <a:solidFill>
                <a:srgbClr val="00B05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436" y="1032126"/>
            <a:ext cx="6307714" cy="206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76" y="4702640"/>
            <a:ext cx="1578912" cy="157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7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07761" y="412593"/>
            <a:ext cx="781441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Introducción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886265" y="2394772"/>
            <a:ext cx="10691446" cy="287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s-MX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certificación de los centros de Ataque Cerebrovascular (ACV) es fundamental para garantizar que los hospitales implementen y monitoreen todas las estrategias prioritarias basadas en la evidencia que modifican la historia natural de la enfermedad, reduciendo la mortalidad y discapacidad.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46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07761" y="412593"/>
            <a:ext cx="781441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es-CO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Objetivos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81685" y="1772529"/>
            <a:ext cx="10396025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 objetivo de la certificación de los centros de ACV es mejorar la calidad del tratamiento en América Latina y el Caribe.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Guiar la atención nacional de ACV por vías basadas en la evidencia que abarquen toda la red de atención.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Garantizar la implementación de los elementos prioritarios en los centros, aumentando la calidad y seguridad del manejo y mejorando los resultados a largo plazo de los pacientes.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Mejor remuneración de los Servicios de Salud.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63" y="1912653"/>
            <a:ext cx="278522" cy="27852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63" y="2740674"/>
            <a:ext cx="278522" cy="278522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63" y="3583319"/>
            <a:ext cx="278522" cy="278522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63" y="4847066"/>
            <a:ext cx="278522" cy="27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07761" y="412593"/>
            <a:ext cx="781441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es-CO" sz="32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Características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488605" y="2560320"/>
            <a:ext cx="10396025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Voluntaria.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4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Gratuita.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4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Periódica. </a:t>
            </a:r>
            <a:endParaRPr lang="es-MX" sz="24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83" y="2700444"/>
            <a:ext cx="278522" cy="27852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83" y="3528465"/>
            <a:ext cx="278522" cy="278522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83" y="4371110"/>
            <a:ext cx="278522" cy="278522"/>
          </a:xfrm>
          <a:prstGeom prst="rect">
            <a:avLst/>
          </a:prstGeom>
        </p:spPr>
      </p:pic>
      <p:sp>
        <p:nvSpPr>
          <p:cNvPr id="13" name="Seta para a Direita 12"/>
          <p:cNvSpPr/>
          <p:nvPr/>
        </p:nvSpPr>
        <p:spPr>
          <a:xfrm>
            <a:off x="3986669" y="4286175"/>
            <a:ext cx="768211" cy="44839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e 17"/>
          <p:cNvSpPr/>
          <p:nvPr/>
        </p:nvSpPr>
        <p:spPr>
          <a:xfrm>
            <a:off x="5627125" y="3988866"/>
            <a:ext cx="4795048" cy="9693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RECERTIFICACIÓN</a:t>
            </a:r>
            <a:endParaRPr lang="en-US" sz="32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22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07761" y="412593"/>
            <a:ext cx="781441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es-CO" sz="32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¿Cuándo recertificar mi Centro?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73366" y="1997612"/>
            <a:ext cx="10128740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validez de la certificación es de dos (2) años, posterior a lo cual el centro debe realizar el proceso de Recertificación, cumpliendo con todos los criterios establecidos para ello.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4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4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 concluir el periodo, esperamos que a lo largo de éste tiempo la calidad de la atención basada en la mejor evidencia disponible y el mejoramiento continuo, hayan sido la constante durante la práctica clínica diaria. </a:t>
            </a:r>
          </a:p>
        </p:txBody>
      </p:sp>
    </p:spTree>
    <p:extLst>
      <p:ext uri="{BB962C8B-B14F-4D97-AF65-F5344CB8AC3E}">
        <p14:creationId xmlns:p14="http://schemas.microsoft.com/office/powerpoint/2010/main" val="40521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993338" y="412593"/>
            <a:ext cx="83087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es-CO" sz="32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¿Requisitos para recertificar mi Centro?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73366" y="1997612"/>
            <a:ext cx="10128740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poder ser recertificados, los Centros deberán cumplir con el 100% de los criterios obligatorios y por lo menos un 85% de los criterios recomendados. 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377440" y="3336555"/>
            <a:ext cx="92284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Requisitos Básicos: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Certificaciones, entrenamientos, capacitaciones y documentación actualizadas.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Actualización del Protocolo de atención basada en la mejor evidencia disponible.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Protocolos de cuidados generales actualizados.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Evidencia de estrategias para la mejora continua de la atención.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Lista de asistencia a reuniones del programa. 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053" y="3747962"/>
            <a:ext cx="193563" cy="193563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38" y="4055452"/>
            <a:ext cx="193563" cy="193563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421" y="4385994"/>
            <a:ext cx="193563" cy="1935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98" y="4677559"/>
            <a:ext cx="193563" cy="193563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421" y="4988935"/>
            <a:ext cx="193563" cy="19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993338" y="412593"/>
            <a:ext cx="83087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es-CO" sz="32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¿Requisitos para recertificar mi Centro?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73366" y="1997612"/>
            <a:ext cx="10128740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poder ser recertificados, los Centros deberán cumplir con el 100% de los criterios obligatorios y por lo menos un 85% de los criterios recomendados. 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110154" y="3336555"/>
            <a:ext cx="94956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Requisitos Adicionales: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Registro de Indicadores de calidad actualizados durante todo el periodo.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Centros avanzados deben contar con una Unidad de ACV (exclusiva o no).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Neurólogo líder.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Centros con número bajo de </a:t>
            </a:r>
            <a:r>
              <a:rPr 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terapia aguda,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demostrar estrategias de mejora.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Centros Avanzados deben contar con Neurólogo para la toma de decisiones en fase aguda. </a:t>
            </a:r>
          </a:p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Seguimiento a las observaciones realizadas durante la PRIMERA VISITA. 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06" y="3694954"/>
            <a:ext cx="193563" cy="193563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591" y="4002444"/>
            <a:ext cx="193563" cy="193563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74" y="4332986"/>
            <a:ext cx="193563" cy="1935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1" y="4624551"/>
            <a:ext cx="193563" cy="193563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0" y="4956950"/>
            <a:ext cx="193563" cy="19356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0" y="5299538"/>
            <a:ext cx="193563" cy="19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5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2330235" y="2846815"/>
            <a:ext cx="728096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8000" b="1" dirty="0" smtClean="0">
                <a:ln/>
                <a:solidFill>
                  <a:schemeClr val="accent3"/>
                </a:solidFill>
              </a:rPr>
              <a:t>Paso a Paso para</a:t>
            </a:r>
          </a:p>
          <a:p>
            <a:pPr algn="ctr"/>
            <a:r>
              <a:rPr lang="pt-BR" sz="8000" b="1" dirty="0" err="1" smtClean="0">
                <a:ln/>
                <a:solidFill>
                  <a:schemeClr val="accent3"/>
                </a:solidFill>
              </a:rPr>
              <a:t>la</a:t>
            </a:r>
            <a:r>
              <a:rPr lang="pt-BR" sz="8000" b="1" dirty="0" smtClean="0">
                <a:ln/>
                <a:solidFill>
                  <a:schemeClr val="accent3"/>
                </a:solidFill>
              </a:rPr>
              <a:t> Postulación</a:t>
            </a:r>
            <a:endParaRPr lang="pt-BR" sz="80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91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425891" y="1680439"/>
            <a:ext cx="9458739" cy="4351338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Herramienta de Autoevaluación (opcional).</a:t>
            </a:r>
          </a:p>
          <a:p>
            <a:pPr marL="0" indent="0">
              <a:buNone/>
            </a:pPr>
            <a:r>
              <a:rPr lang="es-CO" dirty="0" smtClean="0"/>
              <a:t>Ingrese al Panel del Centro.</a:t>
            </a:r>
          </a:p>
          <a:p>
            <a:pPr marL="0" indent="0">
              <a:buNone/>
            </a:pPr>
            <a:r>
              <a:rPr lang="es-CO" dirty="0" smtClean="0"/>
              <a:t>Diligencie el formulario oficial. </a:t>
            </a:r>
          </a:p>
          <a:p>
            <a:pPr marL="0" indent="0">
              <a:buNone/>
            </a:pPr>
            <a:r>
              <a:rPr lang="es-CO" dirty="0" smtClean="0"/>
              <a:t>Adjunte los documentos actualizados. </a:t>
            </a:r>
          </a:p>
          <a:p>
            <a:pPr marL="0" indent="0">
              <a:buNone/>
            </a:pPr>
            <a:r>
              <a:rPr lang="es-CO" dirty="0" smtClean="0"/>
              <a:t>Registre los Indicadores de Calidad. </a:t>
            </a:r>
          </a:p>
          <a:p>
            <a:pPr marL="0" indent="0">
              <a:buNone/>
            </a:pPr>
            <a:r>
              <a:rPr lang="es-CO" dirty="0" smtClean="0"/>
              <a:t>Visita de Verificación.</a:t>
            </a:r>
          </a:p>
          <a:p>
            <a:pPr marL="0" indent="0">
              <a:buNone/>
            </a:pPr>
            <a:r>
              <a:rPr lang="es-CO" dirty="0" err="1" smtClean="0"/>
              <a:t>Board</a:t>
            </a:r>
            <a:r>
              <a:rPr lang="es-CO" dirty="0" smtClean="0"/>
              <a:t> </a:t>
            </a:r>
            <a:r>
              <a:rPr lang="es-CO" dirty="0" err="1" smtClean="0"/>
              <a:t>Review</a:t>
            </a:r>
            <a:r>
              <a:rPr lang="es-CO" dirty="0" smtClean="0"/>
              <a:t> International. </a:t>
            </a:r>
          </a:p>
          <a:p>
            <a:pPr marL="0" indent="0">
              <a:buNone/>
            </a:pPr>
            <a:r>
              <a:rPr lang="es-CO" dirty="0" smtClean="0"/>
              <a:t>Decisión del Programa. </a:t>
            </a:r>
          </a:p>
          <a:p>
            <a:endParaRPr lang="es-CO" dirty="0"/>
          </a:p>
        </p:txBody>
      </p:sp>
      <p:sp>
        <p:nvSpPr>
          <p:cNvPr id="4" name="Retângulo 3"/>
          <p:cNvSpPr/>
          <p:nvPr/>
        </p:nvSpPr>
        <p:spPr>
          <a:xfrm>
            <a:off x="2024381" y="1638035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cap="none" spc="0" dirty="0" smtClean="0">
                <a:ln/>
                <a:solidFill>
                  <a:schemeClr val="accent4"/>
                </a:solidFill>
                <a:effectLst/>
              </a:rPr>
              <a:t>1.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031009" y="2148239"/>
            <a:ext cx="4635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 smtClean="0">
                <a:ln/>
                <a:solidFill>
                  <a:schemeClr val="accent4"/>
                </a:solidFill>
              </a:rPr>
              <a:t>2.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024381" y="2658443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3</a:t>
            </a:r>
            <a:r>
              <a:rPr lang="pt-BR" sz="2800" b="1" dirty="0" smtClean="0">
                <a:ln/>
                <a:solidFill>
                  <a:schemeClr val="accent4"/>
                </a:solidFill>
              </a:rPr>
              <a:t>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031009" y="3168647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 smtClean="0">
                <a:ln/>
                <a:solidFill>
                  <a:schemeClr val="accent4"/>
                </a:solidFill>
              </a:rPr>
              <a:t>4.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024381" y="3664424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5</a:t>
            </a:r>
            <a:r>
              <a:rPr lang="pt-BR" sz="2800" b="1" dirty="0" smtClean="0">
                <a:ln/>
                <a:solidFill>
                  <a:schemeClr val="accent4"/>
                </a:solidFill>
              </a:rPr>
              <a:t>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031009" y="4147888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 smtClean="0">
                <a:ln/>
                <a:solidFill>
                  <a:schemeClr val="accent4"/>
                </a:solidFill>
              </a:rPr>
              <a:t>6.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024381" y="4711773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7</a:t>
            </a:r>
            <a:r>
              <a:rPr lang="pt-BR" sz="2800" b="1" dirty="0" smtClean="0">
                <a:ln/>
                <a:solidFill>
                  <a:schemeClr val="accent4"/>
                </a:solidFill>
              </a:rPr>
              <a:t>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024381" y="5195237"/>
            <a:ext cx="463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 smtClean="0">
                <a:ln/>
                <a:solidFill>
                  <a:schemeClr val="accent4"/>
                </a:solidFill>
              </a:rPr>
              <a:t>8.</a:t>
            </a:r>
            <a:endParaRPr lang="pt-BR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9085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es-MX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Diligencie la </a:t>
            </a:r>
            <a:r>
              <a:rPr lang="es-MX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herramienta </a:t>
            </a:r>
            <a:r>
              <a:rPr lang="es-MX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Autoevaluación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73366" y="1973397"/>
            <a:ext cx="10128740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Ingrese a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nuestro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sitio Web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https://globalstrokealliance.com/certificacion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/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clique en “evalúa tu centro” y diligencia el formulario.</a:t>
            </a:r>
          </a:p>
        </p:txBody>
      </p:sp>
      <p:grpSp>
        <p:nvGrpSpPr>
          <p:cNvPr id="14" name="Agrupar 13"/>
          <p:cNvGrpSpPr/>
          <p:nvPr/>
        </p:nvGrpSpPr>
        <p:grpSpPr>
          <a:xfrm>
            <a:off x="2160700" y="3497588"/>
            <a:ext cx="7931888" cy="1193239"/>
            <a:chOff x="627321" y="2283185"/>
            <a:chExt cx="7931888" cy="119323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7321" y="2283185"/>
              <a:ext cx="7931888" cy="941428"/>
            </a:xfrm>
            <a:prstGeom prst="rect">
              <a:avLst/>
            </a:prstGeom>
          </p:spPr>
        </p:pic>
        <p:sp>
          <p:nvSpPr>
            <p:cNvPr id="16" name="Seta para Baixo 15"/>
            <p:cNvSpPr/>
            <p:nvPr/>
          </p:nvSpPr>
          <p:spPr>
            <a:xfrm rot="10597396">
              <a:off x="6033976" y="3065301"/>
              <a:ext cx="350874" cy="411123"/>
            </a:xfrm>
            <a:prstGeom prst="down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752213" y="2486843"/>
              <a:ext cx="914400" cy="43871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tângulo 2"/>
          <p:cNvSpPr/>
          <p:nvPr/>
        </p:nvSpPr>
        <p:spPr>
          <a:xfrm>
            <a:off x="1350498" y="5184879"/>
            <a:ext cx="9951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continuar con el proceso debe cumplir con el </a:t>
            </a:r>
            <a:r>
              <a:rPr lang="es-MX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r>
              <a:rPr lang="es-MX" sz="2000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elementos obligatorios y</a:t>
            </a:r>
            <a:r>
              <a:rPr lang="es-MX" sz="2000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85%</a:t>
            </a:r>
            <a:r>
              <a:rPr lang="es-MX" sz="2000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elementos recomendados.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 smtClean="0">
                <a:ln/>
                <a:solidFill>
                  <a:schemeClr val="accent4"/>
                </a:solidFill>
              </a:rPr>
              <a:t>1</a:t>
            </a:r>
            <a:endParaRPr lang="pt-BR" sz="28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44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Ingrese </a:t>
            </a: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 </a:t>
            </a:r>
            <a:r>
              <a:rPr lang="it-IT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Panel </a:t>
            </a: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del Centro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73366" y="1973397"/>
            <a:ext cx="10128740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Ingrese a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nuestro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sitio Web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https://globalstrokealliance.com/certificacion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/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y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clique en “aplicar”. 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2</a:t>
            </a:r>
          </a:p>
        </p:txBody>
      </p:sp>
      <p:grpSp>
        <p:nvGrpSpPr>
          <p:cNvPr id="13" name="Agrupar 12"/>
          <p:cNvGrpSpPr/>
          <p:nvPr/>
        </p:nvGrpSpPr>
        <p:grpSpPr>
          <a:xfrm>
            <a:off x="1945669" y="3697350"/>
            <a:ext cx="8584134" cy="1258521"/>
            <a:chOff x="637952" y="2620918"/>
            <a:chExt cx="7931888" cy="1063474"/>
          </a:xfrm>
        </p:grpSpPr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7952" y="2620918"/>
              <a:ext cx="7931888" cy="941428"/>
            </a:xfrm>
            <a:prstGeom prst="rect">
              <a:avLst/>
            </a:prstGeom>
          </p:spPr>
        </p:pic>
        <p:sp>
          <p:nvSpPr>
            <p:cNvPr id="19" name="Seta para Baixo 18"/>
            <p:cNvSpPr/>
            <p:nvPr/>
          </p:nvSpPr>
          <p:spPr>
            <a:xfrm rot="10597396">
              <a:off x="6782402" y="3273269"/>
              <a:ext cx="350874" cy="411123"/>
            </a:xfrm>
            <a:prstGeom prst="down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6698510" y="2899004"/>
              <a:ext cx="446568" cy="30834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584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Ingrese </a:t>
            </a: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 Ambiente del Centro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1173366" y="1973397"/>
            <a:ext cx="10128740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Seguidamente, vaya al link del “Panel del Hospital” 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 </a:t>
            </a:r>
            <a:r>
              <a:rPr lang="es-MX" sz="2200" kern="0" dirty="0">
                <a:solidFill>
                  <a:srgbClr val="C00000"/>
                </a:solidFill>
              </a:rPr>
              <a:t>Óvalo Rojo. </a:t>
            </a:r>
          </a:p>
        </p:txBody>
      </p:sp>
      <p:sp>
        <p:nvSpPr>
          <p:cNvPr id="2" name="Seta para a Direita 1"/>
          <p:cNvSpPr/>
          <p:nvPr/>
        </p:nvSpPr>
        <p:spPr>
          <a:xfrm>
            <a:off x="7938052" y="2146852"/>
            <a:ext cx="463826" cy="185531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Agrupar 13"/>
          <p:cNvGrpSpPr/>
          <p:nvPr/>
        </p:nvGrpSpPr>
        <p:grpSpPr>
          <a:xfrm>
            <a:off x="3514828" y="3181291"/>
            <a:ext cx="3797386" cy="2867817"/>
            <a:chOff x="2179807" y="2172058"/>
            <a:chExt cx="3115075" cy="239063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79807" y="2172058"/>
              <a:ext cx="3115075" cy="23906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Elipse 15"/>
            <p:cNvSpPr/>
            <p:nvPr/>
          </p:nvSpPr>
          <p:spPr>
            <a:xfrm flipV="1">
              <a:off x="3987209" y="4093538"/>
              <a:ext cx="999460" cy="262625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o Explicativo em Nuvem 16"/>
          <p:cNvSpPr/>
          <p:nvPr/>
        </p:nvSpPr>
        <p:spPr>
          <a:xfrm rot="789773">
            <a:off x="7900897" y="4172061"/>
            <a:ext cx="2701867" cy="1337698"/>
          </a:xfrm>
          <a:prstGeom prst="cloudCallout">
            <a:avLst/>
          </a:prstGeom>
          <a:noFill/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8458626" y="4377998"/>
            <a:ext cx="16970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Informe Correo </a:t>
            </a:r>
            <a:endParaRPr lang="es-CO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s-C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electrónico y </a:t>
            </a:r>
          </a:p>
          <a:p>
            <a:pPr algn="ctr"/>
            <a:r>
              <a:rPr lang="es-C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Contraseña.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Diligencie el Formulario Oficial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2273296" y="2132423"/>
            <a:ext cx="9846334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la columna de la izquierda encontrará el link de “</a:t>
            </a:r>
            <a:r>
              <a:rPr lang="es-MX" sz="2200" i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Recertificación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”.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b="1" kern="0" dirty="0" smtClean="0">
                <a:solidFill>
                  <a:srgbClr val="FFC000"/>
                </a:solidFill>
              </a:rPr>
              <a:t>En la casilla 1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podrá diligenciar el formulario de la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Solicitud.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 smtClean="0">
                <a:ln/>
                <a:solidFill>
                  <a:schemeClr val="accent4"/>
                </a:solidFill>
              </a:rPr>
              <a:t>3</a:t>
            </a:r>
            <a:endParaRPr lang="pt-BR" sz="28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4541" y="3887726"/>
            <a:ext cx="9200886" cy="169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8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Diligencie el Formulario Oficial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2273296" y="2132423"/>
            <a:ext cx="9322356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 diligenciar el Formulario, el sistema le notificará si se encuentra apto para avanzar con el Proceso: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350" y="3481225"/>
            <a:ext cx="8397267" cy="2052344"/>
          </a:xfrm>
          <a:prstGeom prst="rect">
            <a:avLst/>
          </a:prstGeom>
        </p:spPr>
      </p:pic>
      <p:sp>
        <p:nvSpPr>
          <p:cNvPr id="4" name="Retângulo Arredondado 3"/>
          <p:cNvSpPr/>
          <p:nvPr/>
        </p:nvSpPr>
        <p:spPr>
          <a:xfrm>
            <a:off x="2876350" y="5115339"/>
            <a:ext cx="4319580" cy="404978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ângulo Arredondado 7"/>
          <p:cNvSpPr/>
          <p:nvPr/>
        </p:nvSpPr>
        <p:spPr>
          <a:xfrm>
            <a:off x="9183757" y="3843130"/>
            <a:ext cx="384313" cy="1272209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7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2" name="Espaço Reservado para Texto 5"/>
          <p:cNvSpPr txBox="1">
            <a:spLocks/>
          </p:cNvSpPr>
          <p:nvPr/>
        </p:nvSpPr>
        <p:spPr>
          <a:xfrm>
            <a:off x="2260044" y="1946893"/>
            <a:ext cx="9309104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Una vez diligencie el formulario, y al encontrarse </a:t>
            </a:r>
            <a:r>
              <a:rPr lang="es-MX" sz="22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APTO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la casilla 1 se tornará </a:t>
            </a:r>
            <a:r>
              <a:rPr lang="es-MX" sz="2200" b="1" kern="0" dirty="0" smtClean="0">
                <a:solidFill>
                  <a:srgbClr val="00B050"/>
                </a:solidFill>
              </a:rPr>
              <a:t>Verde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y se habilitará la segunda casilla </a:t>
            </a:r>
            <a:r>
              <a:rPr lang="es-MX" sz="2200" b="1" kern="0" dirty="0" smtClean="0">
                <a:solidFill>
                  <a:srgbClr val="FFC000"/>
                </a:solidFill>
              </a:rPr>
              <a:t>en Naranja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través de la cual podrá adjuntar los Documentos. 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4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9114" y="3675692"/>
            <a:ext cx="9060034" cy="165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4800" y="1638646"/>
            <a:ext cx="8563744" cy="90962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4800" y="2931050"/>
            <a:ext cx="8563744" cy="123919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800" y="4553031"/>
            <a:ext cx="8563744" cy="102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3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1738" y="1638647"/>
            <a:ext cx="8689630" cy="91902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737" y="3034628"/>
            <a:ext cx="8689631" cy="93557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1737" y="4447161"/>
            <a:ext cx="8689631" cy="95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4800" y="1638646"/>
            <a:ext cx="8597653" cy="93227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4799" y="3104593"/>
            <a:ext cx="8597653" cy="80788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800" y="4446148"/>
            <a:ext cx="8597653" cy="80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6593" y="1638646"/>
            <a:ext cx="8039459" cy="92017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593" y="3212178"/>
            <a:ext cx="8039459" cy="74785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6593" y="4589115"/>
            <a:ext cx="8039459" cy="74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5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4801" y="1742261"/>
            <a:ext cx="8407270" cy="88992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4800" y="3481225"/>
            <a:ext cx="8407271" cy="88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5"/>
          <p:cNvSpPr txBox="1">
            <a:spLocks/>
          </p:cNvSpPr>
          <p:nvPr/>
        </p:nvSpPr>
        <p:spPr>
          <a:xfrm>
            <a:off x="2420432" y="1596153"/>
            <a:ext cx="9309104" cy="51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 smtClean="0">
              <a:solidFill>
                <a:srgbClr val="C00000"/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Una vez adjunte </a:t>
            </a:r>
            <a:r>
              <a:rPr lang="es-MX" sz="22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TODOS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los documentos y desee que éstos sean sometidos a evaluación por el programa, deberá hacer Clic en </a:t>
            </a:r>
            <a:r>
              <a:rPr lang="es-MX" sz="2200" i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“Enviar documentos para revisión”.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Esto permitirá que el equipo de trabajo reciba una </a:t>
            </a:r>
            <a:r>
              <a:rPr lang="es-MX" sz="2200" i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Notificación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para revisión documental. </a:t>
            </a:r>
            <a:endParaRPr lang="es-MX" sz="22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3774" y="3643651"/>
            <a:ext cx="5800165" cy="926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Imágenes de Alarma 3d - Descarga gratuita en Freepik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92DAFF"/>
              </a:clrFrom>
              <a:clrTo>
                <a:srgbClr val="92DA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6931">
            <a:off x="9774938" y="3536809"/>
            <a:ext cx="1236449" cy="123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Adjuntar los Documentos Actualizados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8202" y="3286759"/>
            <a:ext cx="1555555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5"/>
          <p:cNvSpPr txBox="1">
            <a:spLocks/>
          </p:cNvSpPr>
          <p:nvPr/>
        </p:nvSpPr>
        <p:spPr>
          <a:xfrm>
            <a:off x="2420432" y="1845059"/>
            <a:ext cx="9125169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Finalmente, al enviar todos los documentos y someterlos a evaluación, las casillas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número 1 y 2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tornarán de color </a:t>
            </a:r>
            <a:r>
              <a:rPr lang="es-MX" sz="2200" b="1" kern="0" dirty="0" smtClean="0">
                <a:solidFill>
                  <a:srgbClr val="00B050"/>
                </a:solidFill>
              </a:rPr>
              <a:t>VERDE</a:t>
            </a:r>
            <a:r>
              <a:rPr lang="es-MX" sz="22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 los documentos entrarán en proceso de </a:t>
            </a:r>
            <a:r>
              <a:rPr lang="es-MX" sz="2200" i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Validación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es-MX" sz="22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367" y="3675692"/>
            <a:ext cx="8941234" cy="154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57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684800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Indicadores de Calidad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38646"/>
            <a:ext cx="1854077" cy="5219354"/>
          </a:xfrm>
          <a:prstGeom prst="rect">
            <a:avLst/>
          </a:prstGeom>
        </p:spPr>
      </p:pic>
      <p:sp>
        <p:nvSpPr>
          <p:cNvPr id="20" name="Retângulo Arredondado 19"/>
          <p:cNvSpPr/>
          <p:nvPr/>
        </p:nvSpPr>
        <p:spPr>
          <a:xfrm>
            <a:off x="66259" y="5092317"/>
            <a:ext cx="1669776" cy="3889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5"/>
          <p:cNvSpPr txBox="1">
            <a:spLocks/>
          </p:cNvSpPr>
          <p:nvPr/>
        </p:nvSpPr>
        <p:spPr>
          <a:xfrm>
            <a:off x="2420432" y="1795458"/>
            <a:ext cx="9309104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 finalizar con el envío de los documentos, deberá proceder a diligenciar el </a:t>
            </a:r>
            <a:r>
              <a:rPr lang="es-MX" sz="2200" i="1" kern="0" dirty="0">
                <a:solidFill>
                  <a:srgbClr val="C00000"/>
                </a:solidFill>
              </a:rPr>
              <a:t>R</a:t>
            </a:r>
            <a:r>
              <a:rPr lang="es-MX" sz="2200" i="1" kern="0" dirty="0" smtClean="0">
                <a:solidFill>
                  <a:srgbClr val="C00000"/>
                </a:solidFill>
              </a:rPr>
              <a:t>egistro de Indicadores de Calidad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cuyo acceso se encuentra también en la columna de la izquierda. </a:t>
            </a:r>
            <a:endParaRPr lang="es-MX" sz="2200" kern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5</a:t>
            </a:r>
            <a:endParaRPr lang="pt-BR" sz="28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9575" y="3347791"/>
            <a:ext cx="2488965" cy="314690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186" y="3347191"/>
            <a:ext cx="2431938" cy="314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0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521737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Preparación para la Visita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0" name="Espaço Reservado para Texto 5"/>
          <p:cNvSpPr txBox="1">
            <a:spLocks/>
          </p:cNvSpPr>
          <p:nvPr/>
        </p:nvSpPr>
        <p:spPr>
          <a:xfrm>
            <a:off x="1391816" y="2080444"/>
            <a:ext cx="9859279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Finalmente, es sólo esperar! Los documentos y el registro de indicadores de calidad serán validados por el Grupo de Trabajo, quienes tendrán hasta treinta (30) días para la revisión y determinar si cumplen con los requisitos necesarios para continuar el proceso.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 ser aceptados, el Programa entrará en contacto para definir la fecha de </a:t>
            </a:r>
            <a:r>
              <a:rPr lang="es-MX" sz="22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Visita de Verificación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660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bout WSO | WSC 2024, Stroke Confere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582" y="6031777"/>
            <a:ext cx="1165048" cy="59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ociedad Iberoamericana de Enfermedades Cerebro Vascu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65" y="6049108"/>
            <a:ext cx="1613008" cy="5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ertificacion_log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28742"/>
            <a:ext cx="2259839" cy="7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4"/>
          <p:cNvSpPr txBox="1">
            <a:spLocks/>
          </p:cNvSpPr>
          <p:nvPr/>
        </p:nvSpPr>
        <p:spPr>
          <a:xfrm>
            <a:off x="2521737" y="412593"/>
            <a:ext cx="8780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Clr>
                <a:srgbClr val="000000"/>
              </a:buClr>
            </a:pPr>
            <a:r>
              <a:rPr lang="it-IT" sz="3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Board Review Internacional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0" name="Espaço Reservado para Texto 5"/>
          <p:cNvSpPr txBox="1">
            <a:spLocks/>
          </p:cNvSpPr>
          <p:nvPr/>
        </p:nvSpPr>
        <p:spPr>
          <a:xfrm>
            <a:off x="1166192" y="2080444"/>
            <a:ext cx="9766852" cy="377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Toda la información obtenida en cada uno de los procesos, será presentada durante la Reunión del Comité, quienes definirán si el Centro recibirá la </a:t>
            </a:r>
            <a:r>
              <a:rPr lang="es-MX" sz="2200" i="1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Recertificación</a:t>
            </a:r>
            <a:r>
              <a:rPr lang="es-MX" sz="22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 no. </a:t>
            </a:r>
          </a:p>
          <a:p>
            <a:pPr marL="114300" lvl="0" indent="0" algn="just" defTabSz="914400">
              <a:buClr>
                <a:srgbClr val="595959"/>
              </a:buClr>
              <a:buNone/>
            </a:pPr>
            <a:endParaRPr lang="es-MX" sz="22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lvl="0" indent="0" algn="just" defTabSz="914400">
              <a:buClr>
                <a:srgbClr val="595959"/>
              </a:buClr>
              <a:buNone/>
            </a:pPr>
            <a:r>
              <a:rPr lang="es-MX" sz="2200" kern="0" dirty="0" smtClean="0">
                <a:solidFill>
                  <a:srgbClr val="C00000"/>
                </a:solidFill>
              </a:rPr>
              <a:t> </a:t>
            </a:r>
            <a:endParaRPr lang="es-MX" sz="2200" kern="0" dirty="0">
              <a:solidFill>
                <a:srgbClr val="C0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1700926" y="-4655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800" b="1" dirty="0">
                <a:ln/>
                <a:solidFill>
                  <a:schemeClr val="accent4"/>
                </a:solidFill>
              </a:rPr>
              <a:t>7</a:t>
            </a:r>
            <a:endParaRPr lang="pt-BR" sz="28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689" y="3575990"/>
            <a:ext cx="2373857" cy="23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925</Words>
  <Application>Microsoft Office PowerPoint</Application>
  <PresentationFormat>Widescreen</PresentationFormat>
  <Paragraphs>114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Mongolian Baiti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TONY FABIAN ALVAREZ GUZMAN</dc:creator>
  <cp:lastModifiedBy>TONY FABIAN ALVAREZ GUZMAN</cp:lastModifiedBy>
  <cp:revision>27</cp:revision>
  <dcterms:created xsi:type="dcterms:W3CDTF">2024-07-23T02:08:21Z</dcterms:created>
  <dcterms:modified xsi:type="dcterms:W3CDTF">2024-07-25T01:52:20Z</dcterms:modified>
</cp:coreProperties>
</file>